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91" r:id="rId5"/>
    <p:sldId id="292" r:id="rId6"/>
    <p:sldId id="293" r:id="rId7"/>
    <p:sldId id="294" r:id="rId8"/>
    <p:sldId id="295" r:id="rId9"/>
    <p:sldId id="296" r:id="rId10"/>
    <p:sldId id="318" r:id="rId11"/>
    <p:sldId id="297" r:id="rId12"/>
    <p:sldId id="298" r:id="rId13"/>
    <p:sldId id="300" r:id="rId14"/>
    <p:sldId id="301" r:id="rId15"/>
    <p:sldId id="302" r:id="rId16"/>
    <p:sldId id="303" r:id="rId17"/>
    <p:sldId id="304" r:id="rId18"/>
    <p:sldId id="299" r:id="rId19"/>
    <p:sldId id="305" r:id="rId20"/>
    <p:sldId id="309" r:id="rId21"/>
    <p:sldId id="306" r:id="rId22"/>
    <p:sldId id="307" r:id="rId23"/>
    <p:sldId id="308" r:id="rId24"/>
    <p:sldId id="314" r:id="rId25"/>
    <p:sldId id="310" r:id="rId26"/>
    <p:sldId id="311" r:id="rId27"/>
    <p:sldId id="315" r:id="rId28"/>
    <p:sldId id="312" r:id="rId29"/>
    <p:sldId id="313" r:id="rId30"/>
    <p:sldId id="316" r:id="rId31"/>
    <p:sldId id="317" r:id="rId32"/>
    <p:sldId id="258" r:id="rId3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496" y="176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2018/12/8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000" dirty="0" smtClean="0">
                <a:solidFill>
                  <a:schemeClr val="bg1"/>
                </a:solidFill>
              </a:rPr>
              <a:t>                                </a:t>
            </a:r>
            <a:r>
              <a:rPr lang="en-US" altLang="zh-CN" sz="4000" dirty="0" err="1" smtClean="0">
                <a:solidFill>
                  <a:schemeClr val="bg1"/>
                </a:solidFill>
              </a:rPr>
              <a:t>zhu’ti</a:t>
            </a:r>
            <a:r>
              <a:rPr lang="en-US" altLang="zh-CN" sz="1100" dirty="0" smtClean="0">
                <a:solidFill>
                  <a:schemeClr val="bg1"/>
                </a:solidFill>
              </a:rPr>
              <a:t>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强化学习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8622" y="1794933"/>
            <a:ext cx="71684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mr-IN" altLang="zh-CN" dirty="0"/>
              <a:t/>
            </a:r>
            <a:br>
              <a:rPr lang="mr-IN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2" y="2148876"/>
            <a:ext cx="3316586" cy="759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3" y="2913888"/>
            <a:ext cx="3898900" cy="736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2" y="3744566"/>
            <a:ext cx="3543300" cy="749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744" y="3939147"/>
            <a:ext cx="1282700" cy="495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22" y="4543442"/>
            <a:ext cx="4254500" cy="50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22" y="5160437"/>
            <a:ext cx="4505678" cy="5503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22" y="5819744"/>
            <a:ext cx="3452989" cy="71252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80063" y="2030358"/>
            <a:ext cx="4605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梯度上升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抽样模拟期望，方差大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延迟奖励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5922005"/>
            <a:ext cx="1320800" cy="50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4489" y="3022306"/>
            <a:ext cx="4921250" cy="43150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88622" y="1800777"/>
            <a:ext cx="512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策略梯度</a:t>
            </a:r>
            <a:r>
              <a:rPr kumimoji="1" lang="zh-CN" altLang="en-US" smtClean="0"/>
              <a:t>方法的梯度更新：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3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强化学习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0889" y="1794933"/>
            <a:ext cx="10397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论文关注点：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如何在文本序列构建共同训练的强化学习系统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强化学习系统的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delayed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reward</a:t>
            </a:r>
            <a:r>
              <a:rPr kumimoji="1" lang="zh-CN" altLang="en-US" dirty="0" smtClean="0"/>
              <a:t>设计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训练流程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预训练、预处理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Structured Representation for Text Classification via Reinforcement Learning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789" y="1551339"/>
            <a:ext cx="7038494" cy="52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5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Structured Representation for Text Classification via Reinforcement Learning</a:t>
            </a:r>
            <a:r>
              <a:rPr lang="zh-CN" altLang="en-US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313" y="152400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Structured Representation for Text Classification via Reinforcement Learning</a:t>
            </a:r>
            <a:r>
              <a:rPr lang="zh-CN" altLang="en-US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269" y="1524000"/>
            <a:ext cx="7096429" cy="53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3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Structured Representation for Text Classification via Reinforcement Learning</a:t>
            </a:r>
            <a:r>
              <a:rPr lang="zh-CN" altLang="en-US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78" y="1524000"/>
            <a:ext cx="7132893" cy="5338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906" y="1790701"/>
            <a:ext cx="6445740" cy="14449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906" y="3642040"/>
            <a:ext cx="6014477" cy="17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Structured Representation for Text Classification via Reinforcement Learning</a:t>
            </a:r>
            <a:r>
              <a:rPr lang="zh-CN" altLang="en-US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1524000"/>
            <a:ext cx="7125492" cy="53283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794" y="4560710"/>
            <a:ext cx="6445740" cy="14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Structured Representation for Text Classification via Reinforcement Learning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1501397"/>
            <a:ext cx="7121131" cy="5356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900" y="5226754"/>
            <a:ext cx="6445740" cy="14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49" y="1551339"/>
            <a:ext cx="5782689" cy="4338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2398" y="1524000"/>
            <a:ext cx="5780267" cy="43388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13814" y="5890179"/>
            <a:ext cx="563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P(y = </a:t>
            </a:r>
            <a:r>
              <a:rPr lang="en-US" altLang="zh-CN" dirty="0" err="1"/>
              <a:t>cg|X</a:t>
            </a:r>
            <a:r>
              <a:rPr lang="en-US" altLang="zh-CN" dirty="0"/>
              <a:t>) where cg is the gold label of the </a:t>
            </a:r>
            <a:r>
              <a:rPr lang="en-US" altLang="zh-CN" dirty="0" err="1" smtClean="0"/>
              <a:t>inputX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L’/L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encourage </a:t>
            </a:r>
            <a:r>
              <a:rPr lang="en-US" altLang="zh-CN" dirty="0"/>
              <a:t>the model to delete more </a:t>
            </a:r>
            <a:r>
              <a:rPr lang="en-US" altLang="zh-CN" dirty="0" smtClean="0"/>
              <a:t>useless words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7" y="1662658"/>
            <a:ext cx="5755193" cy="43091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900" y="1662658"/>
            <a:ext cx="5731042" cy="43091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6455" y="3747910"/>
            <a:ext cx="1347882" cy="29816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23467" y="5971822"/>
            <a:ext cx="4605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encourages the </a:t>
            </a:r>
            <a:r>
              <a:rPr lang="en-US" altLang="zh-CN" dirty="0"/>
              <a:t>number of phrases to be 0.316L, where there are about 3∼4 phrases for L = </a:t>
            </a:r>
            <a:r>
              <a:rPr lang="en-US" altLang="zh-CN" dirty="0" smtClean="0"/>
              <a:t>10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3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5611" y="1696562"/>
            <a:ext cx="104760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Part1</a:t>
            </a:r>
            <a:r>
              <a:rPr kumimoji="1" lang="zh-CN" altLang="en-US" sz="2400" dirty="0" smtClean="0"/>
              <a:t> 强化学习简介、</a:t>
            </a:r>
            <a:r>
              <a:rPr kumimoji="1" lang="en-US" altLang="zh-CN" sz="2400" dirty="0" smtClean="0"/>
              <a:t>policy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gradient</a:t>
            </a:r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Part2</a:t>
            </a:r>
            <a:r>
              <a:rPr kumimoji="1" lang="zh-CN" altLang="en-US" sz="2400" dirty="0" smtClean="0"/>
              <a:t> 语义块的选择</a:t>
            </a:r>
            <a:r>
              <a:rPr kumimoji="1" lang="en-US" altLang="zh-CN" sz="2400" dirty="0" smtClean="0"/>
              <a:t>(</a:t>
            </a:r>
            <a:r>
              <a:rPr kumimoji="1" lang="zh-CN" altLang="en-US" sz="2400" dirty="0" smtClean="0"/>
              <a:t>词层面</a:t>
            </a:r>
            <a:r>
              <a:rPr kumimoji="1" lang="en-US" altLang="zh-CN" sz="2400" dirty="0" smtClean="0"/>
              <a:t>)</a:t>
            </a:r>
          </a:p>
          <a:p>
            <a:r>
              <a:rPr kumimoji="1" lang="en-US" altLang="zh-CN" sz="2400" dirty="0" smtClean="0"/>
              <a:t>Learning </a:t>
            </a:r>
            <a:r>
              <a:rPr kumimoji="1" lang="en-US" altLang="zh-CN" sz="2400" dirty="0"/>
              <a:t>Structured Representation for Text Classification via Reinforcement </a:t>
            </a:r>
            <a:r>
              <a:rPr kumimoji="1" lang="en-US" altLang="zh-CN" sz="2400" dirty="0" smtClean="0"/>
              <a:t>Learning(2018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AAAI)</a:t>
            </a:r>
          </a:p>
          <a:p>
            <a:endParaRPr kumimoji="1" lang="en-US" altLang="zh-CN" sz="2400" dirty="0">
              <a:latin typeface="+mn-lt"/>
            </a:endParaRPr>
          </a:p>
          <a:p>
            <a:r>
              <a:rPr kumimoji="1" lang="en-US" altLang="zh-CN" sz="2400" dirty="0" smtClean="0">
                <a:latin typeface="+mn-lt"/>
              </a:rPr>
              <a:t>Part3</a:t>
            </a:r>
            <a:r>
              <a:rPr kumimoji="1" lang="zh-CN" altLang="en-US" sz="2400" dirty="0" smtClean="0">
                <a:latin typeface="+mn-lt"/>
              </a:rPr>
              <a:t> 选择</a:t>
            </a:r>
            <a:r>
              <a:rPr kumimoji="1" lang="en-US" altLang="zh-CN" sz="2400" dirty="0" smtClean="0">
                <a:latin typeface="+mn-lt"/>
              </a:rPr>
              <a:t>”</a:t>
            </a:r>
            <a:r>
              <a:rPr kumimoji="1" lang="zh-CN" altLang="en-US" sz="2400" dirty="0" smtClean="0">
                <a:latin typeface="+mn-lt"/>
              </a:rPr>
              <a:t>优秀</a:t>
            </a:r>
            <a:r>
              <a:rPr kumimoji="1" lang="en-US" altLang="zh-CN" sz="2400" dirty="0" smtClean="0">
                <a:latin typeface="+mn-lt"/>
              </a:rPr>
              <a:t>”</a:t>
            </a:r>
            <a:r>
              <a:rPr kumimoji="1" lang="zh-CN" altLang="en-US" sz="2400" dirty="0" smtClean="0">
                <a:latin typeface="+mn-lt"/>
              </a:rPr>
              <a:t>的训练样本</a:t>
            </a:r>
            <a:r>
              <a:rPr kumimoji="1" lang="en-US" altLang="zh-CN" sz="2400" dirty="0" smtClean="0">
                <a:latin typeface="+mn-lt"/>
              </a:rPr>
              <a:t>(</a:t>
            </a:r>
            <a:r>
              <a:rPr kumimoji="1" lang="zh-CN" altLang="en-US" sz="2400" dirty="0" smtClean="0">
                <a:latin typeface="+mn-lt"/>
              </a:rPr>
              <a:t>句层面</a:t>
            </a:r>
            <a:r>
              <a:rPr kumimoji="1" lang="en-US" altLang="zh-CN" sz="2400" dirty="0" smtClean="0">
                <a:latin typeface="+mn-lt"/>
              </a:rPr>
              <a:t>)</a:t>
            </a:r>
            <a:endParaRPr kumimoji="1" lang="en-US" altLang="zh-CN" sz="2400" dirty="0">
              <a:latin typeface="+mn-lt"/>
            </a:endParaRPr>
          </a:p>
          <a:p>
            <a:r>
              <a:rPr lang="en-US" altLang="zh-CN" sz="2400" dirty="0" smtClean="0"/>
              <a:t>Reinforcement </a:t>
            </a:r>
            <a:r>
              <a:rPr lang="en-US" altLang="zh-CN" sz="2400" dirty="0"/>
              <a:t>Learning for Relation Classification from Noisy </a:t>
            </a:r>
            <a:r>
              <a:rPr lang="en-US" altLang="zh-CN" sz="2400" dirty="0" smtClean="0"/>
              <a:t>Data(2018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AAAI)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Structured Representation for Text Classification via Reinforcement Learning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100" y="1682044"/>
            <a:ext cx="6667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detail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For </a:t>
            </a:r>
            <a:r>
              <a:rPr lang="en-US" altLang="zh-CN" dirty="0"/>
              <a:t>HS-LSTM, we split a sentence into phrases shorter than the square root of sentence length, and also use some very simple heuristics. </a:t>
            </a:r>
            <a:r>
              <a:rPr lang="zh-CN" altLang="en-US" dirty="0" smtClean="0"/>
              <a:t>人为的加入训练集的语义块长度</a:t>
            </a:r>
            <a:endParaRPr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350" y="1885244"/>
            <a:ext cx="55753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1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Structured Representation for Text Classification via Reinforcement Learning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094" y="2690283"/>
            <a:ext cx="5233811" cy="28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 Learning Structured Representation for Text Classification via Reinforcement Learning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06" y="1943984"/>
            <a:ext cx="4484511" cy="18655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343" y="3987131"/>
            <a:ext cx="3802239" cy="23995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068" y="2976422"/>
            <a:ext cx="4962632" cy="20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Reinforcement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for Relation Classification from Noisy Data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1571" y="1524000"/>
            <a:ext cx="7108858" cy="5354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50429" y="5486400"/>
            <a:ext cx="2451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1.Obtain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large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</a:p>
          <a:p>
            <a:r>
              <a:rPr kumimoji="1" lang="en-US" altLang="zh-CN" dirty="0" smtClean="0"/>
              <a:t>2.robust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5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Reinforcement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for Relation Classification from Noisy Data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8710" y="1502647"/>
            <a:ext cx="7155472" cy="53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Reinforcement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for Relation Classification from Noisy Data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1524000"/>
            <a:ext cx="7127150" cy="53408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73250" y="2449688"/>
            <a:ext cx="4391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first, </a:t>
            </a:r>
            <a:r>
              <a:rPr lang="en-US" altLang="zh-CN" i="1" dirty="0"/>
              <a:t>trial-and-error-search</a:t>
            </a:r>
            <a:r>
              <a:rPr lang="en-US" altLang="zh-CN" dirty="0"/>
              <a:t>, meaning that the instance </a:t>
            </a:r>
            <a:r>
              <a:rPr lang="en-US" altLang="zh-CN" dirty="0" smtClean="0"/>
              <a:t>selector </a:t>
            </a:r>
            <a:r>
              <a:rPr lang="en-US" altLang="zh-CN" dirty="0"/>
              <a:t>attempts to choose some sentences and obtain feedback (or </a:t>
            </a:r>
            <a:r>
              <a:rPr lang="en-US" altLang="zh-CN" i="1" dirty="0"/>
              <a:t>reward</a:t>
            </a:r>
            <a:r>
              <a:rPr lang="en-US" altLang="zh-CN" dirty="0"/>
              <a:t>) on the quality of the selected sentences from the relation </a:t>
            </a:r>
            <a:r>
              <a:rPr lang="en-US" altLang="zh-CN" dirty="0" smtClean="0"/>
              <a:t>classifier</a:t>
            </a:r>
          </a:p>
          <a:p>
            <a:endParaRPr lang="en-US" altLang="zh-CN" dirty="0"/>
          </a:p>
          <a:p>
            <a:r>
              <a:rPr lang="en-US" altLang="zh-CN" dirty="0" smtClean="0"/>
              <a:t>second</a:t>
            </a:r>
            <a:r>
              <a:rPr lang="en-US" altLang="zh-CN" dirty="0"/>
              <a:t>, the feedback from the </a:t>
            </a:r>
            <a:r>
              <a:rPr lang="en-US" altLang="zh-CN" dirty="0" smtClean="0"/>
              <a:t>relation </a:t>
            </a:r>
            <a:r>
              <a:rPr lang="en-US" altLang="zh-CN" dirty="0"/>
              <a:t>classifier can be obtained only when we finish the </a:t>
            </a:r>
            <a:r>
              <a:rPr lang="en-US" altLang="zh-CN" dirty="0" smtClean="0"/>
              <a:t>instance </a:t>
            </a:r>
            <a:r>
              <a:rPr lang="en-US" altLang="zh-CN" dirty="0"/>
              <a:t>selection process, which is typically </a:t>
            </a:r>
            <a:r>
              <a:rPr lang="en-US" altLang="zh-CN" i="1" dirty="0"/>
              <a:t>delayed</a:t>
            </a:r>
            <a:r>
              <a:rPr lang="en-US" altLang="zh-C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33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Reinforcement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for Relation Classification from Noisy Data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1551339"/>
            <a:ext cx="7098553" cy="5339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587" y="3980744"/>
            <a:ext cx="4661601" cy="28772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50667" y="1636889"/>
            <a:ext cx="44816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F(</a:t>
            </a:r>
            <a:r>
              <a:rPr kumimoji="1" lang="en-US" altLang="zh-CN" dirty="0" err="1" smtClean="0"/>
              <a:t>si</a:t>
            </a:r>
            <a:r>
              <a:rPr kumimoji="1" lang="en-US" altLang="zh-CN" dirty="0" smtClean="0"/>
              <a:t>):</a:t>
            </a:r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）当前句子的向量表示，它是从</a:t>
            </a:r>
            <a:r>
              <a:rPr kumimoji="1" lang="en-US" altLang="zh-CN" dirty="0"/>
              <a:t>CNN</a:t>
            </a:r>
            <a:r>
              <a:rPr kumimoji="1" lang="zh-CN" altLang="en-US" dirty="0"/>
              <a:t>的非线性层获得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; 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/>
              <a:t>）所选句子集的表示，它是所有选择</a:t>
            </a:r>
            <a:r>
              <a:rPr kumimoji="1" lang="zh-CN" altLang="en-US" dirty="0" smtClean="0"/>
              <a:t>句子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同标签</a:t>
            </a:r>
            <a:r>
              <a:rPr kumimoji="1" lang="en-US" altLang="zh-CN" smtClean="0"/>
              <a:t>)</a:t>
            </a:r>
            <a:r>
              <a:rPr kumimoji="1" lang="zh-CN" altLang="en-US" smtClean="0"/>
              <a:t>的</a:t>
            </a:r>
            <a:r>
              <a:rPr kumimoji="1" lang="zh-CN" altLang="en-US" dirty="0"/>
              <a:t>向量表示的平均值</a:t>
            </a:r>
            <a:r>
              <a:rPr kumimoji="1" lang="en-US" altLang="zh-CN" dirty="0"/>
              <a:t>; 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/>
              <a:t>）从预先训练的知识图嵌入表中获得的两个实体的矢量表示。</a:t>
            </a:r>
          </a:p>
        </p:txBody>
      </p:sp>
    </p:spTree>
    <p:extLst>
      <p:ext uri="{BB962C8B-B14F-4D97-AF65-F5344CB8AC3E}">
        <p14:creationId xmlns:p14="http://schemas.microsoft.com/office/powerpoint/2010/main" val="14764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Reinforcement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for Relation Classification from Noisy Data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1551339"/>
            <a:ext cx="7098553" cy="53396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50667" y="1636889"/>
            <a:ext cx="44816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sample the value of </a:t>
            </a:r>
            <a:r>
              <a:rPr lang="en-US" altLang="zh-CN" dirty="0" err="1"/>
              <a:t>ai</a:t>
            </a:r>
            <a:r>
              <a:rPr lang="en-US" altLang="zh-CN" dirty="0"/>
              <a:t> by its policy function π</a:t>
            </a:r>
            <a:r>
              <a:rPr lang="en-US" altLang="zh-CN" dirty="0" err="1"/>
              <a:t>Θ</a:t>
            </a:r>
            <a:r>
              <a:rPr lang="en-US" altLang="zh-CN" dirty="0"/>
              <a:t> (</a:t>
            </a:r>
            <a:r>
              <a:rPr lang="en-US" altLang="zh-CN" dirty="0" err="1"/>
              <a:t>si</a:t>
            </a:r>
            <a:r>
              <a:rPr lang="en-US" altLang="zh-CN" dirty="0"/>
              <a:t> , </a:t>
            </a:r>
            <a:r>
              <a:rPr lang="en-US" altLang="zh-CN" dirty="0" err="1"/>
              <a:t>ai</a:t>
            </a:r>
            <a:r>
              <a:rPr lang="en-US" altLang="zh-CN" dirty="0"/>
              <a:t> ), where </a:t>
            </a:r>
            <a:r>
              <a:rPr lang="en-US" altLang="zh-CN" dirty="0" err="1"/>
              <a:t>Θ</a:t>
            </a:r>
            <a:r>
              <a:rPr lang="en-US" altLang="zh-CN" dirty="0"/>
              <a:t> is the parameters to be learned. In this work, we adopt a logistic function as the policy </a:t>
            </a:r>
            <a:r>
              <a:rPr lang="en-US" altLang="zh-CN" dirty="0" smtClean="0"/>
              <a:t>function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Reward</a:t>
            </a:r>
          </a:p>
          <a:p>
            <a:r>
              <a:rPr lang="en-US" altLang="zh-CN" dirty="0"/>
              <a:t>Bˆ is the set of selected sentences, which is a subset of B, and r is the relation label of bag B.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Delayed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 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9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Reinforcement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for Relation Classification from Noisy Data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1524000"/>
            <a:ext cx="7095628" cy="5301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3233" y="5772855"/>
            <a:ext cx="1778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Reinforcement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for Relation Classification from Noisy Data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1"/>
            <a:ext cx="6089107" cy="45494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043" y="1524000"/>
            <a:ext cx="5723467" cy="30437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89511" y="4323644"/>
            <a:ext cx="545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预训练和训练时：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</a:t>
            </a:r>
            <a:r>
              <a:rPr kumimoji="1" lang="en-US" altLang="zh-CN" dirty="0" smtClean="0"/>
              <a:t>batch</a:t>
            </a:r>
            <a:r>
              <a:rPr kumimoji="1" lang="zh-CN" altLang="en-US" dirty="0" smtClean="0"/>
              <a:t>都是同一个标签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词向量加入距离实体的</a:t>
            </a:r>
            <a:r>
              <a:rPr kumimoji="1" lang="en-US" altLang="zh-CN" dirty="0" smtClean="0"/>
              <a:t>position-encoding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0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强化学习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822" y="504240"/>
            <a:ext cx="8436264" cy="63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Reinforcement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for Relation Classification from Noisy Data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1" y="3131256"/>
            <a:ext cx="4552108" cy="158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512" y="1790701"/>
            <a:ext cx="5954725" cy="2290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171" y="4235969"/>
            <a:ext cx="3061405" cy="22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Part3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Reinforcement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Learning for Relation Classification from Noisy Data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943" y="1631596"/>
            <a:ext cx="8802113" cy="25565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9911" y="4436533"/>
            <a:ext cx="10780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Contribution:</a:t>
            </a:r>
          </a:p>
          <a:p>
            <a:r>
              <a:rPr lang="en-US" altLang="zh-CN" dirty="0" smtClean="0"/>
              <a:t>1.We </a:t>
            </a:r>
            <a:r>
              <a:rPr lang="en-US" altLang="zh-CN" dirty="0"/>
              <a:t>propose a new model to extract relations at the sentence level on the noisy data. </a:t>
            </a:r>
          </a:p>
          <a:p>
            <a:r>
              <a:rPr lang="en-US" altLang="zh-CN" dirty="0" smtClean="0"/>
              <a:t>2.We </a:t>
            </a:r>
            <a:r>
              <a:rPr lang="en-US" altLang="zh-CN" dirty="0"/>
              <a:t>formulate instance selection as a reinforcement learning problem, just with a weak supervision signal from the relation classifier. </a:t>
            </a:r>
          </a:p>
          <a:p>
            <a:r>
              <a:rPr lang="en-US" altLang="zh-CN" dirty="0" smtClean="0"/>
              <a:t>3.Our </a:t>
            </a:r>
            <a:r>
              <a:rPr lang="en-US" altLang="zh-CN" dirty="0"/>
              <a:t>solution for instance selection can be generalized to other tasks that employ noisy data or distant supervision.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5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266" y="445589"/>
            <a:ext cx="8589398" cy="64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846" y="465138"/>
            <a:ext cx="8148308" cy="614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024" y="465138"/>
            <a:ext cx="8407952" cy="63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5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554" y="497481"/>
            <a:ext cx="8523741" cy="63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7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强化学习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128" y="2302934"/>
            <a:ext cx="6752872" cy="32111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6100" y="2178757"/>
            <a:ext cx="4725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基于模型</a:t>
            </a:r>
            <a:r>
              <a:rPr lang="en-US" altLang="zh-CN" dirty="0" smtClean="0"/>
              <a:t>(</a:t>
            </a:r>
            <a:r>
              <a:rPr lang="zh-CN" altLang="en-US" dirty="0" smtClean="0"/>
              <a:t>有策略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的强化学习：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Value-Based</a:t>
            </a:r>
            <a:r>
              <a:rPr lang="zh-CN" altLang="en-US" dirty="0"/>
              <a:t>是预测某个</a:t>
            </a:r>
            <a:r>
              <a:rPr lang="en-US" altLang="zh-CN" dirty="0"/>
              <a:t>State</a:t>
            </a:r>
            <a:r>
              <a:rPr lang="zh-CN" altLang="en-US" dirty="0"/>
              <a:t>下所有</a:t>
            </a:r>
            <a:r>
              <a:rPr lang="en-US" altLang="zh-CN" dirty="0"/>
              <a:t>Action</a:t>
            </a:r>
            <a:r>
              <a:rPr lang="zh-CN" altLang="en-US" dirty="0"/>
              <a:t>的期望价值（</a:t>
            </a:r>
            <a:r>
              <a:rPr lang="en-US" altLang="zh-CN" dirty="0"/>
              <a:t>Q</a:t>
            </a:r>
            <a:r>
              <a:rPr lang="zh-CN" altLang="en-US" dirty="0"/>
              <a:t>值），之后通过选择最大</a:t>
            </a:r>
            <a:r>
              <a:rPr lang="en-US" altLang="zh-CN" dirty="0"/>
              <a:t>Q</a:t>
            </a:r>
            <a:r>
              <a:rPr lang="zh-CN" altLang="en-US" dirty="0"/>
              <a:t>值对应的</a:t>
            </a:r>
            <a:r>
              <a:rPr lang="en-US" altLang="zh-CN" dirty="0"/>
              <a:t>Action</a:t>
            </a:r>
            <a:r>
              <a:rPr lang="zh-CN" altLang="en-US" dirty="0"/>
              <a:t>执行策略，适合仅有少量离散取值的</a:t>
            </a:r>
            <a:r>
              <a:rPr lang="en-US" altLang="zh-CN" dirty="0"/>
              <a:t>Action</a:t>
            </a:r>
            <a:r>
              <a:rPr lang="zh-CN" altLang="en-US" dirty="0"/>
              <a:t>的</a:t>
            </a:r>
            <a:r>
              <a:rPr lang="zh-CN" altLang="en-US" dirty="0" smtClean="0"/>
              <a:t>环境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Policy-Based</a:t>
            </a:r>
            <a:r>
              <a:rPr lang="zh-CN" altLang="en-US" dirty="0"/>
              <a:t>是直接预测某个</a:t>
            </a:r>
            <a:r>
              <a:rPr lang="en-US" altLang="zh-CN" dirty="0"/>
              <a:t>State</a:t>
            </a:r>
            <a:r>
              <a:rPr lang="zh-CN" altLang="en-US" dirty="0"/>
              <a:t>下应该采取的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，适合</a:t>
            </a:r>
            <a:r>
              <a:rPr lang="zh-CN" altLang="en-US" dirty="0"/>
              <a:t>高维连续</a:t>
            </a:r>
            <a:r>
              <a:rPr lang="en-US" altLang="zh-CN" dirty="0"/>
              <a:t>Action</a:t>
            </a:r>
            <a:r>
              <a:rPr lang="zh-CN" altLang="en-US" dirty="0"/>
              <a:t>的</a:t>
            </a:r>
            <a:r>
              <a:rPr lang="zh-CN" altLang="en-US" dirty="0" smtClean="0"/>
              <a:t>环境。它不</a:t>
            </a:r>
            <a:r>
              <a:rPr lang="zh-CN" altLang="en-US" dirty="0"/>
              <a:t>通过误差反向传播，它通过观测信息选出一个行为直接进行反向</a:t>
            </a:r>
            <a:r>
              <a:rPr lang="zh-CN" altLang="en-US" dirty="0" smtClean="0"/>
              <a:t>传播</a:t>
            </a:r>
            <a:r>
              <a:rPr lang="zh-CN" altLang="en-US" dirty="0"/>
              <a:t>，</a:t>
            </a:r>
            <a:r>
              <a:rPr lang="zh-CN" altLang="en-US" dirty="0" smtClean="0"/>
              <a:t>利用</a:t>
            </a:r>
            <a:r>
              <a:rPr lang="en-US" altLang="zh-CN" dirty="0"/>
              <a:t>reward</a:t>
            </a:r>
            <a:r>
              <a:rPr lang="zh-CN" altLang="en-US" dirty="0"/>
              <a:t>奖励直接对选择行为的可能性进行增强和</a:t>
            </a:r>
            <a:r>
              <a:rPr lang="zh-CN" altLang="en-US" dirty="0" smtClean="0"/>
              <a:t>减弱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3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225776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强化学习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8622" y="1794933"/>
            <a:ext cx="7168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将</a:t>
            </a:r>
            <a:r>
              <a:rPr lang="zh-CN" altLang="en-US" dirty="0"/>
              <a:t>策略参数</a:t>
            </a:r>
            <a:r>
              <a:rPr lang="zh-CN" altLang="en-US" dirty="0" smtClean="0"/>
              <a:t>化</a:t>
            </a:r>
            <a:r>
              <a:rPr lang="mr-IN" altLang="zh-CN" dirty="0" smtClean="0"/>
              <a:t>π(</a:t>
            </a:r>
            <a:r>
              <a:rPr lang="mr-IN" altLang="zh-CN" dirty="0" err="1" smtClean="0"/>
              <a:t>a|s,θ</a:t>
            </a:r>
            <a:r>
              <a:rPr lang="mr-IN" altLang="zh-CN" dirty="0" smtClean="0"/>
              <a:t>)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mr-IN" altLang="zh-CN" dirty="0"/>
              <a:t/>
            </a:r>
            <a:br>
              <a:rPr lang="mr-IN" altLang="zh-CN" dirty="0"/>
            </a:br>
            <a:endParaRPr kumimoji="1" lang="zh-CN" altLang="en-US" dirty="0"/>
          </a:p>
        </p:txBody>
      </p:sp>
      <p:pic>
        <p:nvPicPr>
          <p:cNvPr id="1026" name="Picture 2" descr="https://pic4.zhimg.com/80/v2-fd9f509f027318aa3e5b8bc92a2cdf4f_h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7067" y="1690574"/>
            <a:ext cx="6118578" cy="19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22" y="3778088"/>
            <a:ext cx="2991556" cy="650338"/>
          </a:xfrm>
          <a:prstGeom prst="rect">
            <a:avLst/>
          </a:prstGeom>
        </p:spPr>
      </p:pic>
      <p:pic>
        <p:nvPicPr>
          <p:cNvPr id="1028" name="Picture 4" descr="https://pic2.zhimg.com/80/v2-a7846425d4e511c30f52167fc2243e81_h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1916" y="3897212"/>
            <a:ext cx="6119211" cy="24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4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7421</TotalTime>
  <Words>586</Words>
  <Application>Microsoft Macintosh PowerPoint</Application>
  <PresentationFormat>宽屏</PresentationFormat>
  <Paragraphs>119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Mangal</vt:lpstr>
      <vt:lpstr>Times New Roman</vt:lpstr>
      <vt:lpstr>黑体</vt:lpstr>
      <vt:lpstr>宋体</vt:lpstr>
      <vt:lpstr>微软雅黑</vt:lpstr>
      <vt:lpstr>20160528 Action Recognition</vt:lpstr>
      <vt:lpstr>PowerPoint 演示文稿</vt:lpstr>
      <vt:lpstr>Outline</vt:lpstr>
      <vt:lpstr>  Part1 强化学习    </vt:lpstr>
      <vt:lpstr>   Part2     </vt:lpstr>
      <vt:lpstr>   Part2     </vt:lpstr>
      <vt:lpstr>   Part2     </vt:lpstr>
      <vt:lpstr>   Part2     </vt:lpstr>
      <vt:lpstr>   Part1 强化学习     </vt:lpstr>
      <vt:lpstr>   Part2 强化学习     </vt:lpstr>
      <vt:lpstr>   Part2 强化学习     </vt:lpstr>
      <vt:lpstr>   Part1 强化学习     </vt:lpstr>
      <vt:lpstr>   Part2 Learning Structured Representation for Text Classification via Reinforcement Learning     </vt:lpstr>
      <vt:lpstr>   Part2 Learning Structured Representation for Text Classification via Reinforcement Learning     </vt:lpstr>
      <vt:lpstr>   Part2 Learning Structured Representation for Text Classification via Reinforcement Learning     </vt:lpstr>
      <vt:lpstr>   Part2 Learning Structured Representation for Text Classification via Reinforcement Learning     </vt:lpstr>
      <vt:lpstr>   Part2 Learning Structured Representation for Text Classification via Reinforcement Learning     </vt:lpstr>
      <vt:lpstr>   Part2 Learning Structured Representation for Text Classification via Reinforcement Learning     </vt:lpstr>
      <vt:lpstr>   Part2     </vt:lpstr>
      <vt:lpstr>   Part2     </vt:lpstr>
      <vt:lpstr>   Part2 Learning Structured Representation for Text Classification via Reinforcement Learning      </vt:lpstr>
      <vt:lpstr>   Part2 Learning Structured Representation for Text Classification via Reinforcement Learning     </vt:lpstr>
      <vt:lpstr>   Part2 Learning Structured Representation for Text Classification via Reinforcement Learning     </vt:lpstr>
      <vt:lpstr>   Part3 Reinforcement Learning for Relation Classification from Noisy Data     </vt:lpstr>
      <vt:lpstr>   Part3 Reinforcement Learning for Relation Classification from Noisy Data     </vt:lpstr>
      <vt:lpstr>   Part3 Reinforcement Learning for Relation Classification from Noisy Data     </vt:lpstr>
      <vt:lpstr>   Part3 Reinforcement Learning for Relation Classification from Noisy Data     </vt:lpstr>
      <vt:lpstr>   Part3 Reinforcement Learning for Relation Classification from Noisy Data     </vt:lpstr>
      <vt:lpstr>   Part3 Reinforcement Learning for Relation Classification from Noisy Data     </vt:lpstr>
      <vt:lpstr>   Part3 Reinforcement Learning for Relation Classification from Noisy Data     </vt:lpstr>
      <vt:lpstr>   Part3 Reinforcement Learning for Relation Classification from Noisy Data     </vt:lpstr>
      <vt:lpstr>   Part3 Reinforcement Learning for Relation Classification from Noisy Data     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262</cp:revision>
  <dcterms:created xsi:type="dcterms:W3CDTF">2016-08-18T11:03:00Z</dcterms:created>
  <dcterms:modified xsi:type="dcterms:W3CDTF">2018-12-08T02:01:41Z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